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80" r:id="rId2"/>
    <p:sldId id="272" r:id="rId3"/>
    <p:sldId id="257" r:id="rId4"/>
    <p:sldId id="284" r:id="rId5"/>
    <p:sldId id="256" r:id="rId6"/>
    <p:sldId id="279" r:id="rId7"/>
    <p:sldId id="283" r:id="rId8"/>
    <p:sldId id="27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FA3BCD-786F-40BA-9616-B0FAED404B10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D5AED2-675C-4F67-9132-D878C92BD95B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/>
            <a:t>Policies</a:t>
          </a:r>
        </a:p>
      </dgm:t>
    </dgm:pt>
    <dgm:pt modelId="{5DAC1C74-5214-4203-A72A-45CB56618807}" type="parTrans" cxnId="{C62FBA7D-14F2-408C-B1EF-122DDAA4548C}">
      <dgm:prSet/>
      <dgm:spPr/>
      <dgm:t>
        <a:bodyPr/>
        <a:lstStyle/>
        <a:p>
          <a:endParaRPr lang="en-US"/>
        </a:p>
      </dgm:t>
    </dgm:pt>
    <dgm:pt modelId="{F2944204-22D7-431E-9B3C-8914D9C1324A}" type="sibTrans" cxnId="{C62FBA7D-14F2-408C-B1EF-122DDAA4548C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4E3FFADB-B28E-40C7-937D-118455C9F3F8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/>
            <a:t>Market</a:t>
          </a:r>
        </a:p>
      </dgm:t>
    </dgm:pt>
    <dgm:pt modelId="{EC057C6C-EDF2-4BCF-BC14-E19B364284C9}" type="parTrans" cxnId="{02CD6688-AFF4-4148-B90C-C7F520B42B19}">
      <dgm:prSet/>
      <dgm:spPr/>
      <dgm:t>
        <a:bodyPr/>
        <a:lstStyle/>
        <a:p>
          <a:endParaRPr lang="en-US"/>
        </a:p>
      </dgm:t>
    </dgm:pt>
    <dgm:pt modelId="{A5E2F5BE-8BA8-401C-9E34-162689C0FF67}" type="sibTrans" cxnId="{02CD6688-AFF4-4148-B90C-C7F520B42B19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2C290979-EB53-4408-A24E-D85D9D65A105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/>
            <a:t>Comb.</a:t>
          </a:r>
        </a:p>
      </dgm:t>
    </dgm:pt>
    <dgm:pt modelId="{EDDA3718-BAE9-4072-9AA9-3CABF9DD2563}" type="parTrans" cxnId="{112AA191-91EB-4748-A848-F9AF5169342F}">
      <dgm:prSet/>
      <dgm:spPr/>
      <dgm:t>
        <a:bodyPr/>
        <a:lstStyle/>
        <a:p>
          <a:endParaRPr lang="en-US"/>
        </a:p>
      </dgm:t>
    </dgm:pt>
    <dgm:pt modelId="{91727868-65C7-4704-A9A2-E6B944999030}" type="sibTrans" cxnId="{112AA191-91EB-4748-A848-F9AF5169342F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44633409-E2FA-453B-918A-A5D5CE504195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/>
            <a:t>CSR</a:t>
          </a:r>
        </a:p>
      </dgm:t>
    </dgm:pt>
    <dgm:pt modelId="{730E57D0-AC1E-4892-BF5D-E9073DCA086E}" type="parTrans" cxnId="{2B53D789-C4B0-49FF-96BF-3593D3E5C2D8}">
      <dgm:prSet/>
      <dgm:spPr/>
      <dgm:t>
        <a:bodyPr/>
        <a:lstStyle/>
        <a:p>
          <a:endParaRPr lang="en-US"/>
        </a:p>
      </dgm:t>
    </dgm:pt>
    <dgm:pt modelId="{6356EB00-1382-4C20-9843-40AB319B1DF2}" type="sibTrans" cxnId="{2B53D789-C4B0-49FF-96BF-3593D3E5C2D8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CB7A96D0-E49A-4057-A49A-0B38BCD10AF1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/>
            <a:t>Tech</a:t>
          </a:r>
        </a:p>
      </dgm:t>
    </dgm:pt>
    <dgm:pt modelId="{91D85595-D152-44D6-BB3A-00E3482D3C2F}" type="parTrans" cxnId="{A8BF7BA6-9410-4AF5-B670-EDE4E6257EAF}">
      <dgm:prSet/>
      <dgm:spPr/>
      <dgm:t>
        <a:bodyPr/>
        <a:lstStyle/>
        <a:p>
          <a:endParaRPr lang="en-US"/>
        </a:p>
      </dgm:t>
    </dgm:pt>
    <dgm:pt modelId="{3824C395-FEB6-4F74-B3B7-ADB925D5D166}" type="sibTrans" cxnId="{A8BF7BA6-9410-4AF5-B670-EDE4E6257EAF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8EC4BAD3-F8B9-4314-9C97-0B2D65F71D58}" type="pres">
      <dgm:prSet presAssocID="{57FA3BCD-786F-40BA-9616-B0FAED404B10}" presName="cycle" presStyleCnt="0">
        <dgm:presLayoutVars>
          <dgm:dir/>
          <dgm:resizeHandles val="exact"/>
        </dgm:presLayoutVars>
      </dgm:prSet>
      <dgm:spPr/>
    </dgm:pt>
    <dgm:pt modelId="{2B5718D4-0AD4-4384-B2CB-422F5ADF2F89}" type="pres">
      <dgm:prSet presAssocID="{62D5AED2-675C-4F67-9132-D878C92BD95B}" presName="node" presStyleLbl="node1" presStyleIdx="0" presStyleCnt="5">
        <dgm:presLayoutVars>
          <dgm:bulletEnabled val="1"/>
        </dgm:presLayoutVars>
      </dgm:prSet>
      <dgm:spPr/>
    </dgm:pt>
    <dgm:pt modelId="{33648FF0-A544-4BBC-8733-AA8D53913085}" type="pres">
      <dgm:prSet presAssocID="{62D5AED2-675C-4F67-9132-D878C92BD95B}" presName="spNode" presStyleCnt="0"/>
      <dgm:spPr/>
    </dgm:pt>
    <dgm:pt modelId="{D005B5A1-ED8A-4332-A9C4-16A29B9C1E87}" type="pres">
      <dgm:prSet presAssocID="{F2944204-22D7-431E-9B3C-8914D9C1324A}" presName="sibTrans" presStyleLbl="sibTrans1D1" presStyleIdx="0" presStyleCnt="5"/>
      <dgm:spPr/>
    </dgm:pt>
    <dgm:pt modelId="{CC4298FE-4432-4961-8023-CB3D6883CB8F}" type="pres">
      <dgm:prSet presAssocID="{4E3FFADB-B28E-40C7-937D-118455C9F3F8}" presName="node" presStyleLbl="node1" presStyleIdx="1" presStyleCnt="5">
        <dgm:presLayoutVars>
          <dgm:bulletEnabled val="1"/>
        </dgm:presLayoutVars>
      </dgm:prSet>
      <dgm:spPr/>
    </dgm:pt>
    <dgm:pt modelId="{328549D8-117D-4E8C-BEB1-8B72B15A48B7}" type="pres">
      <dgm:prSet presAssocID="{4E3FFADB-B28E-40C7-937D-118455C9F3F8}" presName="spNode" presStyleCnt="0"/>
      <dgm:spPr/>
    </dgm:pt>
    <dgm:pt modelId="{57AC9451-F10E-4F0F-B3D1-16B774FE1292}" type="pres">
      <dgm:prSet presAssocID="{A5E2F5BE-8BA8-401C-9E34-162689C0FF67}" presName="sibTrans" presStyleLbl="sibTrans1D1" presStyleIdx="1" presStyleCnt="5"/>
      <dgm:spPr/>
    </dgm:pt>
    <dgm:pt modelId="{441A546E-CE6B-480F-B6B6-197AEF0838AE}" type="pres">
      <dgm:prSet presAssocID="{2C290979-EB53-4408-A24E-D85D9D65A105}" presName="node" presStyleLbl="node1" presStyleIdx="2" presStyleCnt="5">
        <dgm:presLayoutVars>
          <dgm:bulletEnabled val="1"/>
        </dgm:presLayoutVars>
      </dgm:prSet>
      <dgm:spPr/>
    </dgm:pt>
    <dgm:pt modelId="{6F73DB40-A11B-4A56-9009-22CC6408D1DE}" type="pres">
      <dgm:prSet presAssocID="{2C290979-EB53-4408-A24E-D85D9D65A105}" presName="spNode" presStyleCnt="0"/>
      <dgm:spPr/>
    </dgm:pt>
    <dgm:pt modelId="{59FBB1D4-6988-4848-A11D-F889611A9BF2}" type="pres">
      <dgm:prSet presAssocID="{91727868-65C7-4704-A9A2-E6B944999030}" presName="sibTrans" presStyleLbl="sibTrans1D1" presStyleIdx="2" presStyleCnt="5"/>
      <dgm:spPr/>
    </dgm:pt>
    <dgm:pt modelId="{9C3785A4-F81A-4630-93BD-673F058427F4}" type="pres">
      <dgm:prSet presAssocID="{44633409-E2FA-453B-918A-A5D5CE504195}" presName="node" presStyleLbl="node1" presStyleIdx="3" presStyleCnt="5">
        <dgm:presLayoutVars>
          <dgm:bulletEnabled val="1"/>
        </dgm:presLayoutVars>
      </dgm:prSet>
      <dgm:spPr/>
    </dgm:pt>
    <dgm:pt modelId="{2E2E96A5-E42C-44D4-ADD5-4CA79C4D93DA}" type="pres">
      <dgm:prSet presAssocID="{44633409-E2FA-453B-918A-A5D5CE504195}" presName="spNode" presStyleCnt="0"/>
      <dgm:spPr/>
    </dgm:pt>
    <dgm:pt modelId="{9846FA7A-B4CC-4683-8692-3D22E6253C39}" type="pres">
      <dgm:prSet presAssocID="{6356EB00-1382-4C20-9843-40AB319B1DF2}" presName="sibTrans" presStyleLbl="sibTrans1D1" presStyleIdx="3" presStyleCnt="5"/>
      <dgm:spPr/>
    </dgm:pt>
    <dgm:pt modelId="{B6F112A2-7C3A-478C-B653-C6AAA1424C11}" type="pres">
      <dgm:prSet presAssocID="{CB7A96D0-E49A-4057-A49A-0B38BCD10AF1}" presName="node" presStyleLbl="node1" presStyleIdx="4" presStyleCnt="5">
        <dgm:presLayoutVars>
          <dgm:bulletEnabled val="1"/>
        </dgm:presLayoutVars>
      </dgm:prSet>
      <dgm:spPr/>
    </dgm:pt>
    <dgm:pt modelId="{72C97ECE-197B-42FD-9045-3543E39AABF1}" type="pres">
      <dgm:prSet presAssocID="{CB7A96D0-E49A-4057-A49A-0B38BCD10AF1}" presName="spNode" presStyleCnt="0"/>
      <dgm:spPr/>
    </dgm:pt>
    <dgm:pt modelId="{5A704159-2B2A-4198-96D1-150C559381C2}" type="pres">
      <dgm:prSet presAssocID="{3824C395-FEB6-4F74-B3B7-ADB925D5D166}" presName="sibTrans" presStyleLbl="sibTrans1D1" presStyleIdx="4" presStyleCnt="5"/>
      <dgm:spPr/>
    </dgm:pt>
  </dgm:ptLst>
  <dgm:cxnLst>
    <dgm:cxn modelId="{28265D14-7531-4166-BD23-7DF8392AECC1}" type="presOf" srcId="{F2944204-22D7-431E-9B3C-8914D9C1324A}" destId="{D005B5A1-ED8A-4332-A9C4-16A29B9C1E87}" srcOrd="0" destOrd="0" presId="urn:microsoft.com/office/officeart/2005/8/layout/cycle5"/>
    <dgm:cxn modelId="{B5BF5A5E-A248-45EB-BE67-955BB99ED8D9}" type="presOf" srcId="{44633409-E2FA-453B-918A-A5D5CE504195}" destId="{9C3785A4-F81A-4630-93BD-673F058427F4}" srcOrd="0" destOrd="0" presId="urn:microsoft.com/office/officeart/2005/8/layout/cycle5"/>
    <dgm:cxn modelId="{C5674666-7C09-4231-AAC2-E92537D62B50}" type="presOf" srcId="{CB7A96D0-E49A-4057-A49A-0B38BCD10AF1}" destId="{B6F112A2-7C3A-478C-B653-C6AAA1424C11}" srcOrd="0" destOrd="0" presId="urn:microsoft.com/office/officeart/2005/8/layout/cycle5"/>
    <dgm:cxn modelId="{13A74E54-4B5C-4644-91B3-0573FB9320F4}" type="presOf" srcId="{62D5AED2-675C-4F67-9132-D878C92BD95B}" destId="{2B5718D4-0AD4-4384-B2CB-422F5ADF2F89}" srcOrd="0" destOrd="0" presId="urn:microsoft.com/office/officeart/2005/8/layout/cycle5"/>
    <dgm:cxn modelId="{5743415A-F8E9-4C35-9671-77412AB9DC34}" type="presOf" srcId="{2C290979-EB53-4408-A24E-D85D9D65A105}" destId="{441A546E-CE6B-480F-B6B6-197AEF0838AE}" srcOrd="0" destOrd="0" presId="urn:microsoft.com/office/officeart/2005/8/layout/cycle5"/>
    <dgm:cxn modelId="{C62FBA7D-14F2-408C-B1EF-122DDAA4548C}" srcId="{57FA3BCD-786F-40BA-9616-B0FAED404B10}" destId="{62D5AED2-675C-4F67-9132-D878C92BD95B}" srcOrd="0" destOrd="0" parTransId="{5DAC1C74-5214-4203-A72A-45CB56618807}" sibTransId="{F2944204-22D7-431E-9B3C-8914D9C1324A}"/>
    <dgm:cxn modelId="{4C17637F-B704-4B79-A078-BDA1FB6784C4}" type="presOf" srcId="{4E3FFADB-B28E-40C7-937D-118455C9F3F8}" destId="{CC4298FE-4432-4961-8023-CB3D6883CB8F}" srcOrd="0" destOrd="0" presId="urn:microsoft.com/office/officeart/2005/8/layout/cycle5"/>
    <dgm:cxn modelId="{02CD6688-AFF4-4148-B90C-C7F520B42B19}" srcId="{57FA3BCD-786F-40BA-9616-B0FAED404B10}" destId="{4E3FFADB-B28E-40C7-937D-118455C9F3F8}" srcOrd="1" destOrd="0" parTransId="{EC057C6C-EDF2-4BCF-BC14-E19B364284C9}" sibTransId="{A5E2F5BE-8BA8-401C-9E34-162689C0FF67}"/>
    <dgm:cxn modelId="{2B53D789-C4B0-49FF-96BF-3593D3E5C2D8}" srcId="{57FA3BCD-786F-40BA-9616-B0FAED404B10}" destId="{44633409-E2FA-453B-918A-A5D5CE504195}" srcOrd="3" destOrd="0" parTransId="{730E57D0-AC1E-4892-BF5D-E9073DCA086E}" sibTransId="{6356EB00-1382-4C20-9843-40AB319B1DF2}"/>
    <dgm:cxn modelId="{112AA191-91EB-4748-A848-F9AF5169342F}" srcId="{57FA3BCD-786F-40BA-9616-B0FAED404B10}" destId="{2C290979-EB53-4408-A24E-D85D9D65A105}" srcOrd="2" destOrd="0" parTransId="{EDDA3718-BAE9-4072-9AA9-3CABF9DD2563}" sibTransId="{91727868-65C7-4704-A9A2-E6B944999030}"/>
    <dgm:cxn modelId="{14162792-10CE-486C-8BF4-F73EEE07B3FB}" type="presOf" srcId="{A5E2F5BE-8BA8-401C-9E34-162689C0FF67}" destId="{57AC9451-F10E-4F0F-B3D1-16B774FE1292}" srcOrd="0" destOrd="0" presId="urn:microsoft.com/office/officeart/2005/8/layout/cycle5"/>
    <dgm:cxn modelId="{5F5A269D-ED94-42E2-98C2-04D8CCE2F9B0}" type="presOf" srcId="{91727868-65C7-4704-A9A2-E6B944999030}" destId="{59FBB1D4-6988-4848-A11D-F889611A9BF2}" srcOrd="0" destOrd="0" presId="urn:microsoft.com/office/officeart/2005/8/layout/cycle5"/>
    <dgm:cxn modelId="{A8BF7BA6-9410-4AF5-B670-EDE4E6257EAF}" srcId="{57FA3BCD-786F-40BA-9616-B0FAED404B10}" destId="{CB7A96D0-E49A-4057-A49A-0B38BCD10AF1}" srcOrd="4" destOrd="0" parTransId="{91D85595-D152-44D6-BB3A-00E3482D3C2F}" sibTransId="{3824C395-FEB6-4F74-B3B7-ADB925D5D166}"/>
    <dgm:cxn modelId="{67F36DCA-0365-4CCD-8779-1E40C48B783E}" type="presOf" srcId="{57FA3BCD-786F-40BA-9616-B0FAED404B10}" destId="{8EC4BAD3-F8B9-4314-9C97-0B2D65F71D58}" srcOrd="0" destOrd="0" presId="urn:microsoft.com/office/officeart/2005/8/layout/cycle5"/>
    <dgm:cxn modelId="{144DF4D8-23AE-4BC1-9F39-4C6DC9F7E2F1}" type="presOf" srcId="{6356EB00-1382-4C20-9843-40AB319B1DF2}" destId="{9846FA7A-B4CC-4683-8692-3D22E6253C39}" srcOrd="0" destOrd="0" presId="urn:microsoft.com/office/officeart/2005/8/layout/cycle5"/>
    <dgm:cxn modelId="{60338AE7-70A1-4F74-8B89-92347EDDE36F}" type="presOf" srcId="{3824C395-FEB6-4F74-B3B7-ADB925D5D166}" destId="{5A704159-2B2A-4198-96D1-150C559381C2}" srcOrd="0" destOrd="0" presId="urn:microsoft.com/office/officeart/2005/8/layout/cycle5"/>
    <dgm:cxn modelId="{16F5C723-B742-4F07-B369-5640DB8B0D64}" type="presParOf" srcId="{8EC4BAD3-F8B9-4314-9C97-0B2D65F71D58}" destId="{2B5718D4-0AD4-4384-B2CB-422F5ADF2F89}" srcOrd="0" destOrd="0" presId="urn:microsoft.com/office/officeart/2005/8/layout/cycle5"/>
    <dgm:cxn modelId="{E0A76D0A-8DAF-4692-90C3-B92753D4C519}" type="presParOf" srcId="{8EC4BAD3-F8B9-4314-9C97-0B2D65F71D58}" destId="{33648FF0-A544-4BBC-8733-AA8D53913085}" srcOrd="1" destOrd="0" presId="urn:microsoft.com/office/officeart/2005/8/layout/cycle5"/>
    <dgm:cxn modelId="{EF354A4D-F09B-4DE8-B6E5-EFF0463D150C}" type="presParOf" srcId="{8EC4BAD3-F8B9-4314-9C97-0B2D65F71D58}" destId="{D005B5A1-ED8A-4332-A9C4-16A29B9C1E87}" srcOrd="2" destOrd="0" presId="urn:microsoft.com/office/officeart/2005/8/layout/cycle5"/>
    <dgm:cxn modelId="{A5B53279-E324-449C-9856-C629FFDA70CF}" type="presParOf" srcId="{8EC4BAD3-F8B9-4314-9C97-0B2D65F71D58}" destId="{CC4298FE-4432-4961-8023-CB3D6883CB8F}" srcOrd="3" destOrd="0" presId="urn:microsoft.com/office/officeart/2005/8/layout/cycle5"/>
    <dgm:cxn modelId="{D65D4119-6647-4840-915E-6F27314FC552}" type="presParOf" srcId="{8EC4BAD3-F8B9-4314-9C97-0B2D65F71D58}" destId="{328549D8-117D-4E8C-BEB1-8B72B15A48B7}" srcOrd="4" destOrd="0" presId="urn:microsoft.com/office/officeart/2005/8/layout/cycle5"/>
    <dgm:cxn modelId="{1A96A5CA-6F76-4830-9813-B31CFC0E2BFC}" type="presParOf" srcId="{8EC4BAD3-F8B9-4314-9C97-0B2D65F71D58}" destId="{57AC9451-F10E-4F0F-B3D1-16B774FE1292}" srcOrd="5" destOrd="0" presId="urn:microsoft.com/office/officeart/2005/8/layout/cycle5"/>
    <dgm:cxn modelId="{821E4885-51A9-4731-9B4D-59A8EA641B40}" type="presParOf" srcId="{8EC4BAD3-F8B9-4314-9C97-0B2D65F71D58}" destId="{441A546E-CE6B-480F-B6B6-197AEF0838AE}" srcOrd="6" destOrd="0" presId="urn:microsoft.com/office/officeart/2005/8/layout/cycle5"/>
    <dgm:cxn modelId="{F8700269-E819-4635-8067-CDBAA42703B7}" type="presParOf" srcId="{8EC4BAD3-F8B9-4314-9C97-0B2D65F71D58}" destId="{6F73DB40-A11B-4A56-9009-22CC6408D1DE}" srcOrd="7" destOrd="0" presId="urn:microsoft.com/office/officeart/2005/8/layout/cycle5"/>
    <dgm:cxn modelId="{C955B5CF-BDA6-4395-A6DA-C76DF4D4B7C2}" type="presParOf" srcId="{8EC4BAD3-F8B9-4314-9C97-0B2D65F71D58}" destId="{59FBB1D4-6988-4848-A11D-F889611A9BF2}" srcOrd="8" destOrd="0" presId="urn:microsoft.com/office/officeart/2005/8/layout/cycle5"/>
    <dgm:cxn modelId="{07043347-7FE8-4588-B6BC-28050AE6A5C6}" type="presParOf" srcId="{8EC4BAD3-F8B9-4314-9C97-0B2D65F71D58}" destId="{9C3785A4-F81A-4630-93BD-673F058427F4}" srcOrd="9" destOrd="0" presId="urn:microsoft.com/office/officeart/2005/8/layout/cycle5"/>
    <dgm:cxn modelId="{B44444D6-628F-40FB-AB59-AAE260201650}" type="presParOf" srcId="{8EC4BAD3-F8B9-4314-9C97-0B2D65F71D58}" destId="{2E2E96A5-E42C-44D4-ADD5-4CA79C4D93DA}" srcOrd="10" destOrd="0" presId="urn:microsoft.com/office/officeart/2005/8/layout/cycle5"/>
    <dgm:cxn modelId="{6E6711B9-081F-4407-AB59-2B3D249FD135}" type="presParOf" srcId="{8EC4BAD3-F8B9-4314-9C97-0B2D65F71D58}" destId="{9846FA7A-B4CC-4683-8692-3D22E6253C39}" srcOrd="11" destOrd="0" presId="urn:microsoft.com/office/officeart/2005/8/layout/cycle5"/>
    <dgm:cxn modelId="{C80A96FE-CE64-4201-8A13-872E4502CC34}" type="presParOf" srcId="{8EC4BAD3-F8B9-4314-9C97-0B2D65F71D58}" destId="{B6F112A2-7C3A-478C-B653-C6AAA1424C11}" srcOrd="12" destOrd="0" presId="urn:microsoft.com/office/officeart/2005/8/layout/cycle5"/>
    <dgm:cxn modelId="{DE3B127D-C3F0-4A1A-8DB8-677A24A4B39E}" type="presParOf" srcId="{8EC4BAD3-F8B9-4314-9C97-0B2D65F71D58}" destId="{72C97ECE-197B-42FD-9045-3543E39AABF1}" srcOrd="13" destOrd="0" presId="urn:microsoft.com/office/officeart/2005/8/layout/cycle5"/>
    <dgm:cxn modelId="{221A4D3F-B950-4B49-9DAE-99763D0D8B0F}" type="presParOf" srcId="{8EC4BAD3-F8B9-4314-9C97-0B2D65F71D58}" destId="{5A704159-2B2A-4198-96D1-150C559381C2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5718D4-0AD4-4384-B2CB-422F5ADF2F89}">
      <dsp:nvSpPr>
        <dsp:cNvPr id="0" name=""/>
        <dsp:cNvSpPr/>
      </dsp:nvSpPr>
      <dsp:spPr>
        <a:xfrm>
          <a:off x="3282836" y="2161"/>
          <a:ext cx="1330097" cy="864563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Policies</a:t>
          </a:r>
        </a:p>
      </dsp:txBody>
      <dsp:txXfrm>
        <a:off x="3325040" y="44365"/>
        <a:ext cx="1245689" cy="780155"/>
      </dsp:txXfrm>
    </dsp:sp>
    <dsp:sp modelId="{D005B5A1-ED8A-4332-A9C4-16A29B9C1E87}">
      <dsp:nvSpPr>
        <dsp:cNvPr id="0" name=""/>
        <dsp:cNvSpPr/>
      </dsp:nvSpPr>
      <dsp:spPr>
        <a:xfrm>
          <a:off x="2221703" y="434443"/>
          <a:ext cx="3452362" cy="3452362"/>
        </a:xfrm>
        <a:custGeom>
          <a:avLst/>
          <a:gdLst/>
          <a:ahLst/>
          <a:cxnLst/>
          <a:rect l="0" t="0" r="0" b="0"/>
          <a:pathLst>
            <a:path>
              <a:moveTo>
                <a:pt x="2569143" y="219822"/>
              </a:moveTo>
              <a:arcTo wR="1726181" hR="1726181" stAng="17953890" swAng="1210817"/>
            </a:path>
          </a:pathLst>
        </a:custGeom>
        <a:noFill/>
        <a:ln w="6350" cap="flat" cmpd="sng" algn="ctr">
          <a:solidFill>
            <a:srgbClr val="FF000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4298FE-4432-4961-8023-CB3D6883CB8F}">
      <dsp:nvSpPr>
        <dsp:cNvPr id="0" name=""/>
        <dsp:cNvSpPr/>
      </dsp:nvSpPr>
      <dsp:spPr>
        <a:xfrm>
          <a:off x="4924532" y="1194923"/>
          <a:ext cx="1330097" cy="864563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Market</a:t>
          </a:r>
        </a:p>
      </dsp:txBody>
      <dsp:txXfrm>
        <a:off x="4966736" y="1237127"/>
        <a:ext cx="1245689" cy="780155"/>
      </dsp:txXfrm>
    </dsp:sp>
    <dsp:sp modelId="{57AC9451-F10E-4F0F-B3D1-16B774FE1292}">
      <dsp:nvSpPr>
        <dsp:cNvPr id="0" name=""/>
        <dsp:cNvSpPr/>
      </dsp:nvSpPr>
      <dsp:spPr>
        <a:xfrm>
          <a:off x="2221703" y="434443"/>
          <a:ext cx="3452362" cy="3452362"/>
        </a:xfrm>
        <a:custGeom>
          <a:avLst/>
          <a:gdLst/>
          <a:ahLst/>
          <a:cxnLst/>
          <a:rect l="0" t="0" r="0" b="0"/>
          <a:pathLst>
            <a:path>
              <a:moveTo>
                <a:pt x="3448213" y="1845792"/>
              </a:moveTo>
              <a:arcTo wR="1726181" hR="1726181" stAng="21838400" swAng="1359168"/>
            </a:path>
          </a:pathLst>
        </a:custGeom>
        <a:noFill/>
        <a:ln w="6350" cap="flat" cmpd="sng" algn="ctr">
          <a:solidFill>
            <a:srgbClr val="FF000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1A546E-CE6B-480F-B6B6-197AEF0838AE}">
      <dsp:nvSpPr>
        <dsp:cNvPr id="0" name=""/>
        <dsp:cNvSpPr/>
      </dsp:nvSpPr>
      <dsp:spPr>
        <a:xfrm>
          <a:off x="4297459" y="3124852"/>
          <a:ext cx="1330097" cy="864563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Comb.</a:t>
          </a:r>
        </a:p>
      </dsp:txBody>
      <dsp:txXfrm>
        <a:off x="4339663" y="3167056"/>
        <a:ext cx="1245689" cy="780155"/>
      </dsp:txXfrm>
    </dsp:sp>
    <dsp:sp modelId="{59FBB1D4-6988-4848-A11D-F889611A9BF2}">
      <dsp:nvSpPr>
        <dsp:cNvPr id="0" name=""/>
        <dsp:cNvSpPr/>
      </dsp:nvSpPr>
      <dsp:spPr>
        <a:xfrm>
          <a:off x="2221703" y="434443"/>
          <a:ext cx="3452362" cy="3452362"/>
        </a:xfrm>
        <a:custGeom>
          <a:avLst/>
          <a:gdLst/>
          <a:ahLst/>
          <a:cxnLst/>
          <a:rect l="0" t="0" r="0" b="0"/>
          <a:pathLst>
            <a:path>
              <a:moveTo>
                <a:pt x="1937827" y="3439338"/>
              </a:moveTo>
              <a:arcTo wR="1726181" hR="1726181" stAng="4977437" swAng="845125"/>
            </a:path>
          </a:pathLst>
        </a:custGeom>
        <a:noFill/>
        <a:ln w="6350" cap="flat" cmpd="sng" algn="ctr">
          <a:solidFill>
            <a:srgbClr val="FF000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3785A4-F81A-4630-93BD-673F058427F4}">
      <dsp:nvSpPr>
        <dsp:cNvPr id="0" name=""/>
        <dsp:cNvSpPr/>
      </dsp:nvSpPr>
      <dsp:spPr>
        <a:xfrm>
          <a:off x="2268212" y="3124852"/>
          <a:ext cx="1330097" cy="864563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CSR</a:t>
          </a:r>
        </a:p>
      </dsp:txBody>
      <dsp:txXfrm>
        <a:off x="2310416" y="3167056"/>
        <a:ext cx="1245689" cy="780155"/>
      </dsp:txXfrm>
    </dsp:sp>
    <dsp:sp modelId="{9846FA7A-B4CC-4683-8692-3D22E6253C39}">
      <dsp:nvSpPr>
        <dsp:cNvPr id="0" name=""/>
        <dsp:cNvSpPr/>
      </dsp:nvSpPr>
      <dsp:spPr>
        <a:xfrm>
          <a:off x="2221703" y="434443"/>
          <a:ext cx="3452362" cy="3452362"/>
        </a:xfrm>
        <a:custGeom>
          <a:avLst/>
          <a:gdLst/>
          <a:ahLst/>
          <a:cxnLst/>
          <a:rect l="0" t="0" r="0" b="0"/>
          <a:pathLst>
            <a:path>
              <a:moveTo>
                <a:pt x="183061" y="2499798"/>
              </a:moveTo>
              <a:arcTo wR="1726181" hR="1726181" stAng="9202432" swAng="1359168"/>
            </a:path>
          </a:pathLst>
        </a:custGeom>
        <a:noFill/>
        <a:ln w="6350" cap="flat" cmpd="sng" algn="ctr">
          <a:solidFill>
            <a:srgbClr val="FF000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F112A2-7C3A-478C-B653-C6AAA1424C11}">
      <dsp:nvSpPr>
        <dsp:cNvPr id="0" name=""/>
        <dsp:cNvSpPr/>
      </dsp:nvSpPr>
      <dsp:spPr>
        <a:xfrm>
          <a:off x="1641139" y="1194923"/>
          <a:ext cx="1330097" cy="864563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Tech</a:t>
          </a:r>
        </a:p>
      </dsp:txBody>
      <dsp:txXfrm>
        <a:off x="1683343" y="1237127"/>
        <a:ext cx="1245689" cy="780155"/>
      </dsp:txXfrm>
    </dsp:sp>
    <dsp:sp modelId="{5A704159-2B2A-4198-96D1-150C559381C2}">
      <dsp:nvSpPr>
        <dsp:cNvPr id="0" name=""/>
        <dsp:cNvSpPr/>
      </dsp:nvSpPr>
      <dsp:spPr>
        <a:xfrm>
          <a:off x="2221703" y="434443"/>
          <a:ext cx="3452362" cy="3452362"/>
        </a:xfrm>
        <a:custGeom>
          <a:avLst/>
          <a:gdLst/>
          <a:ahLst/>
          <a:cxnLst/>
          <a:rect l="0" t="0" r="0" b="0"/>
          <a:pathLst>
            <a:path>
              <a:moveTo>
                <a:pt x="415310" y="603096"/>
              </a:moveTo>
              <a:arcTo wR="1726181" hR="1726181" stAng="13235293" swAng="1210817"/>
            </a:path>
          </a:pathLst>
        </a:custGeom>
        <a:noFill/>
        <a:ln w="6350" cap="flat" cmpd="sng" algn="ctr">
          <a:solidFill>
            <a:srgbClr val="FF000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A23777-97CD-43F0-A934-FB0498E0DF23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342473-5194-4E1E-B2B7-CC8EA4A00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132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032C3-BD63-494C-A5EB-85370B17A726}" type="datetime1">
              <a:rPr lang="en-US" smtClean="0"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Nicoletopoulos, Climate Change  Conference  July 4 '17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46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F5A21-D0F3-4207-BA7B-1055B610894D}" type="datetime1">
              <a:rPr lang="en-US" smtClean="0"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Nicoletopoulos, Climate Change  Conference  July 4 '17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401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E7B2E-1F07-4A40-BE8D-199EF69FA93B}" type="datetime1">
              <a:rPr lang="en-US" smtClean="0"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Nicoletopoulos, Climate Change  Conference  July 4 '17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02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53AE-AFF7-4B73-96D2-D426347875F9}" type="datetime1">
              <a:rPr lang="en-US" smtClean="0"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Nicoletopoulos, Climate Change  Conference  July 4 '17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556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E2CA-4BF3-41F5-A5D9-020461FF1E8A}" type="datetime1">
              <a:rPr lang="en-US" smtClean="0"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Nicoletopoulos, Climate Change  Conference  July 4 '17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282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32C5-C13F-4742-B454-0E764FB8B80A}" type="datetime1">
              <a:rPr lang="en-US" smtClean="0"/>
              <a:t>7/3/2017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Nicoletopoulos, Climate Change  Conference  July 4 '17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573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D0A18-71A8-4F4A-9EE4-C4F9942F4DF8}" type="datetime1">
              <a:rPr lang="en-US" smtClean="0"/>
              <a:t>7/3/2017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Nicoletopoulos, Climate Change  Conference  July 4 '17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18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6231A-9EDD-4E04-943B-183C7C57CE80}" type="datetime1">
              <a:rPr lang="en-US" smtClean="0"/>
              <a:t>7/3/2017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Nicoletopoulos, Climate Change  Conference  July 4 '17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9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C81A-1297-4A2E-B50F-5693AE8D3D78}" type="datetime1">
              <a:rPr lang="en-US" smtClean="0"/>
              <a:t>7/3/2017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Nicoletopoulos, Climate Change  Conference  July 4 '17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43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8B0A7-1121-4F9E-9F1F-BC99FBA24FFC}" type="datetime1">
              <a:rPr lang="en-US" smtClean="0"/>
              <a:t>7/3/2017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Nicoletopoulos, Climate Change  Conference  July 4 '17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88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A3DEA-C984-4D95-BEDE-AB42909E83A7}" type="datetime1">
              <a:rPr lang="en-US" smtClean="0"/>
              <a:t>7/3/2017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Nicoletopoulos, Climate Change  Conference  July 4 '17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259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52993-8B4D-4525-855B-8E298FDB1ED4}" type="datetime1">
              <a:rPr lang="en-US" smtClean="0"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V. Nicoletopoulos, Climate Change  Conference  July 4 '17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FBD6C-FA4A-416A-B0B8-32138505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575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73DB4-C68B-4AE2-A1DE-BC7D63211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Natural Resources PC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185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70075"/>
            <a:ext cx="4559490" cy="335187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600" b="1" dirty="0"/>
              <a:t>An international consulting company specialized in </a:t>
            </a:r>
          </a:p>
          <a:p>
            <a:r>
              <a:rPr lang="en-US" sz="2400" dirty="0"/>
              <a:t>Energy, with emphasis on sustainability, renewables, GHG emissions, shale oil/gas</a:t>
            </a:r>
          </a:p>
          <a:p>
            <a:r>
              <a:rPr lang="en-US" sz="2400" dirty="0"/>
              <a:t>Mines &amp; metallurgy, with a specialization in industrial minerals, rare earths, gold &amp; nickel </a:t>
            </a:r>
          </a:p>
          <a:p>
            <a:r>
              <a:rPr lang="en-US" sz="2400" dirty="0"/>
              <a:t>Energy production at site: PV, wind, biomass</a:t>
            </a:r>
          </a:p>
          <a:p>
            <a:r>
              <a:rPr lang="en-US" sz="2400" dirty="0"/>
              <a:t>Green funding</a:t>
            </a:r>
          </a:p>
          <a:p>
            <a:r>
              <a:rPr lang="en-US" sz="2400" dirty="0"/>
              <a:t>Infrastructure</a:t>
            </a: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01FC720-37A2-4199-A5B3-09C966E6FE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63820" y="1870075"/>
            <a:ext cx="3098043" cy="33518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Methodology</a:t>
            </a:r>
          </a:p>
          <a:p>
            <a:r>
              <a:rPr lang="en-US" sz="2000" dirty="0"/>
              <a:t>Stanford Systems</a:t>
            </a:r>
          </a:p>
          <a:p>
            <a:r>
              <a:rPr lang="en-US" sz="2000" dirty="0"/>
              <a:t>In-house consulting</a:t>
            </a:r>
          </a:p>
          <a:p>
            <a:r>
              <a:rPr lang="en-US" sz="2000" dirty="0"/>
              <a:t>Studies: bespoke, ready </a:t>
            </a:r>
          </a:p>
          <a:p>
            <a:r>
              <a:rPr lang="en-US" sz="2000" dirty="0"/>
              <a:t>Newsletters</a:t>
            </a:r>
          </a:p>
          <a:p>
            <a:r>
              <a:rPr lang="en-US" sz="2000" dirty="0"/>
              <a:t>Working via affiliations </a:t>
            </a:r>
          </a:p>
          <a:p>
            <a:pPr marL="0" indent="0">
              <a:buNone/>
            </a:pPr>
            <a:r>
              <a:rPr lang="en-US" sz="2000" dirty="0"/>
              <a:t>    and networks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V. Nicoletopoulos, Climate Change  Conference  July 4 '17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/>
              <a:t>2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4C913C-A603-469F-843B-A1FBBF8EC42B}"/>
              </a:ext>
            </a:extLst>
          </p:cNvPr>
          <p:cNvSpPr txBox="1"/>
          <p:nvPr/>
        </p:nvSpPr>
        <p:spPr>
          <a:xfrm>
            <a:off x="8761863" y="1870075"/>
            <a:ext cx="2591937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Business brokerage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Liaising sources of capital with owners of projects or companies</a:t>
            </a:r>
          </a:p>
          <a:p>
            <a:endParaRPr lang="en-US" sz="2200" dirty="0"/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5B2594E8-46EE-4F8A-A385-9D7C0D9FB0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0141"/>
            <a:ext cx="1051560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+mn-lt"/>
              </a:rPr>
              <a:t>Natural Resources PC</a:t>
            </a:r>
            <a:endParaRPr lang="el-GR" sz="32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57705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  <p:bldP spid="11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43449"/>
            <a:ext cx="10515600" cy="4533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 Energy and environmental issues</a:t>
            </a:r>
            <a:endParaRPr lang="el-GR" sz="2400" b="1" dirty="0"/>
          </a:p>
          <a:p>
            <a:r>
              <a:rPr lang="en-US" sz="2400" dirty="0"/>
              <a:t>Energy savings: buildings, production facilities</a:t>
            </a:r>
          </a:p>
          <a:p>
            <a:r>
              <a:rPr lang="en-US" sz="2400" dirty="0"/>
              <a:t>Renewable energy projects </a:t>
            </a:r>
          </a:p>
          <a:p>
            <a:r>
              <a:rPr lang="en-US" sz="2400" dirty="0"/>
              <a:t>EU, US &amp; int’l legislation on greenhouse gas emissions</a:t>
            </a:r>
          </a:p>
          <a:p>
            <a:r>
              <a:rPr lang="en-US" sz="2400" dirty="0"/>
              <a:t>Co-generation</a:t>
            </a:r>
          </a:p>
          <a:p>
            <a:r>
              <a:rPr lang="en-US" sz="2400" dirty="0"/>
              <a:t>Carbon Capture and Storage </a:t>
            </a:r>
          </a:p>
          <a:p>
            <a:r>
              <a:rPr lang="en-US" sz="2400" dirty="0"/>
              <a:t>European and Greek green funding programs</a:t>
            </a:r>
          </a:p>
          <a:p>
            <a:pPr marL="0" indent="0">
              <a:buNone/>
            </a:pPr>
            <a:endParaRPr lang="en-US" sz="2400" dirty="0"/>
          </a:p>
          <a:p>
            <a:endParaRPr lang="el-GR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Nicoletopoulos, Climate Change  Conference  July 4 '17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740035"/>
            <a:ext cx="77991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Natural Resources PC</a:t>
            </a:r>
            <a:endParaRPr lang="el-GR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436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C29AD-55BE-4C93-8C22-E773C9D20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Natural Resources PC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1660E-854E-41F5-B022-241A4E2D7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pPr marL="0" indent="0" algn="r">
              <a:buNone/>
            </a:pPr>
            <a:r>
              <a:rPr lang="el-GR" dirty="0"/>
              <a:t>Ευχαριστούμε πολύ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D5592-6915-42E2-80BE-FF809333A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Nicoletopoulos, Climate Change  Conference  July 4 '17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DF3592-208E-448A-B93E-AF7AA6702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024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36728"/>
            <a:ext cx="9144000" cy="2251881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 </a:t>
            </a:r>
            <a:br>
              <a:rPr lang="en-US" sz="3200" b="1" dirty="0"/>
            </a:br>
            <a:br>
              <a:rPr lang="en-US" sz="3600" b="1" dirty="0"/>
            </a:br>
            <a:br>
              <a:rPr lang="en-US" sz="3600" b="1" dirty="0"/>
            </a:br>
            <a:br>
              <a:rPr lang="en-US" sz="3600" b="1" dirty="0"/>
            </a:br>
            <a:br>
              <a:rPr lang="en-US" sz="3600" b="1" dirty="0"/>
            </a:br>
            <a:r>
              <a:rPr lang="en-US" sz="1800" b="1" dirty="0"/>
              <a:t>Athens, July 4’17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906973"/>
            <a:ext cx="9144000" cy="2350827"/>
          </a:xfrm>
        </p:spPr>
        <p:txBody>
          <a:bodyPr>
            <a:normAutofit/>
          </a:bodyPr>
          <a:lstStyle/>
          <a:p>
            <a:endParaRPr lang="en-US" sz="2800" b="1" dirty="0"/>
          </a:p>
          <a:p>
            <a:r>
              <a:rPr lang="en-US" sz="2800" b="1" dirty="0"/>
              <a:t>‘Plant Magazine’ by </a:t>
            </a:r>
            <a:r>
              <a:rPr lang="en-US" sz="2800" b="1" dirty="0" err="1"/>
              <a:t>Boussias</a:t>
            </a:r>
            <a:r>
              <a:rPr lang="en-US" sz="2800" b="1" dirty="0"/>
              <a:t> Communications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Natural Resources PC</a:t>
            </a:r>
          </a:p>
          <a:p>
            <a:r>
              <a:rPr lang="en-US" sz="2800" b="1" dirty="0"/>
              <a:t>Introduction</a:t>
            </a:r>
            <a:endParaRPr lang="en-US" sz="2800" b="1" dirty="0">
              <a:solidFill>
                <a:srgbClr val="FF0000"/>
              </a:solidFill>
            </a:endParaRPr>
          </a:p>
          <a:p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28DE7E-30B3-421F-A9A0-FCA52892A7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6014" y="436728"/>
            <a:ext cx="5450582" cy="2770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270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369DA-86F8-4F15-B2F6-2D72CFB88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+mn-lt"/>
              </a:rPr>
              <a:t>Climate Change Conference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A63D7-7BDF-48F3-8995-6388B1F7C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600" dirty="0"/>
              <a:t>D. Trump</a:t>
            </a:r>
            <a:r>
              <a:rPr lang="el-GR" sz="2600" dirty="0"/>
              <a:t>: «Η ΚΑ είναι μία συνομωσία των Κινέζων εναντίον των ΗΠΑ‘’.</a:t>
            </a:r>
            <a:endParaRPr lang="en-US" sz="2600" dirty="0"/>
          </a:p>
          <a:p>
            <a:r>
              <a:rPr lang="en-US" sz="2600" dirty="0"/>
              <a:t>Al Gore: climate movement is similar to abolition of slavery and gay rights</a:t>
            </a:r>
            <a:endParaRPr lang="en-US" sz="2600" dirty="0">
              <a:highlight>
                <a:srgbClr val="FFFF00"/>
              </a:highlight>
            </a:endParaRPr>
          </a:p>
          <a:p>
            <a:r>
              <a:rPr lang="el-GR" sz="2600" dirty="0"/>
              <a:t>Κ</a:t>
            </a:r>
            <a:r>
              <a:rPr lang="en-US" sz="2600" dirty="0"/>
              <a:t>.</a:t>
            </a:r>
            <a:r>
              <a:rPr lang="el-GR" sz="2600" dirty="0"/>
              <a:t> Ιορδανίδης, </a:t>
            </a:r>
            <a:r>
              <a:rPr lang="el-GR" sz="2600" dirty="0" err="1"/>
              <a:t>Καθημ</a:t>
            </a:r>
            <a:r>
              <a:rPr lang="el-GR" sz="2600" dirty="0"/>
              <a:t>: Το ιδεολόγημα για «σωτηρία του πλανήτη», διαμορφώνει νέα επιχειρηματική τάξη πραγμάτων, που </a:t>
            </a:r>
            <a:r>
              <a:rPr lang="el-GR" sz="2600" dirty="0" err="1"/>
              <a:t>διέπεται</a:t>
            </a:r>
            <a:r>
              <a:rPr lang="el-GR" sz="2600" dirty="0"/>
              <a:t> από σωρεία κανονιστικών διατάξεων </a:t>
            </a:r>
            <a:r>
              <a:rPr lang="el-GR" sz="2600" dirty="0" err="1"/>
              <a:t>οικουμενικώς</a:t>
            </a:r>
            <a:r>
              <a:rPr lang="el-GR" sz="2600" dirty="0"/>
              <a:t> δεσμευτικών και ολοκληρώνει την αντίληψη της παγκοσμιοποιήσεως και στο επίπεδο της παραγωγής</a:t>
            </a:r>
          </a:p>
          <a:p>
            <a:r>
              <a:rPr lang="el-GR" sz="2600" dirty="0"/>
              <a:t>ΓΕΝΟΠ</a:t>
            </a:r>
            <a:r>
              <a:rPr lang="en-US" sz="2600" dirty="0"/>
              <a:t>--</a:t>
            </a:r>
            <a:r>
              <a:rPr lang="el-GR" sz="2600" dirty="0"/>
              <a:t>για Ημέρα Περιβάλλοντος – Μήπως η αποχώρηση των ΗΠΑ από την συμφωνία των </a:t>
            </a:r>
            <a:r>
              <a:rPr lang="el-GR" sz="2600" dirty="0" err="1"/>
              <a:t>Παρισίων</a:t>
            </a:r>
            <a:r>
              <a:rPr lang="el-GR" sz="2600" dirty="0"/>
              <a:t>, ξεσκεπάζει το «κατασκεύασμα» που λέγεται «ΚΑ»;</a:t>
            </a:r>
            <a:br>
              <a:rPr lang="el-GR" dirty="0"/>
            </a:br>
            <a:br>
              <a:rPr lang="el-GR" dirty="0"/>
            </a:br>
            <a:r>
              <a:rPr lang="el-GR" b="1" dirty="0">
                <a:solidFill>
                  <a:srgbClr val="FF0000"/>
                </a:solidFill>
              </a:rPr>
              <a:t>Είτε συμφωνείτε είτε διαφωνείτε, το Συνέδριο αυτό είναι για εσάς </a:t>
            </a:r>
            <a:r>
              <a:rPr lang="en-US" b="1" dirty="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5A2A14-3B3C-42F8-9001-F376FFA73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Nicoletopoulos, Climate Change  Conference  July 4 '17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BBF2D7-2510-47B3-B526-6083F4FD8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967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63195D78-476C-44A4-BF24-BA6E0FA3C1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856698" y="437809"/>
            <a:ext cx="8478603" cy="1180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590550" algn="l"/>
              </a:tabLst>
            </a:pPr>
            <a:r>
              <a:rPr lang="en-GB" sz="1500" b="1" dirty="0"/>
              <a:t>Mainstream Climate Science: ‘Climate change is happening and is partly due to human activity’</a:t>
            </a:r>
            <a:br>
              <a:rPr lang="en-US" sz="1500" b="1" dirty="0"/>
            </a:br>
            <a:r>
              <a:rPr lang="en-US" sz="1500" b="1" dirty="0" err="1"/>
              <a:t>ie</a:t>
            </a:r>
            <a:r>
              <a:rPr lang="en-US" sz="1500" b="1" dirty="0"/>
              <a:t> burning fossil fuels, cutting down rainforests, farming livestock</a:t>
            </a:r>
            <a:br>
              <a:rPr lang="en-US" sz="1500" b="1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US" altLang="en-US" sz="1500" b="1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Arial" panose="020B0604020202020204" pitchFamily="34" charset="0"/>
              </a:rPr>
              <a:t>GHG causing man-made global warming, %: carbon dioxide 64, methane 17, nitrous oxide 6, fluorinated </a:t>
            </a:r>
            <a:r>
              <a:rPr lang="en-US" altLang="en-US" sz="1500" b="1" dirty="0">
                <a:ea typeface="Calibri" panose="020F0502020204030204" pitchFamily="34" charset="0"/>
                <a:cs typeface="Arial" panose="020B0604020202020204" pitchFamily="34" charset="0"/>
              </a:rPr>
              <a:t>gases</a:t>
            </a:r>
            <a:br>
              <a:rPr lang="en-US" altLang="en-US" sz="1800" b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3C0B1D-F016-46A1-972A-291D9AB30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Nicoletopoulos, Climate Change  Conference  July 4 '17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93EAC0-FCBA-4FE9-88CA-995C87991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/>
              <a:t>7</a:t>
            </a:fld>
            <a:endParaRPr lang="en-US"/>
          </a:p>
        </p:txBody>
      </p:sp>
      <p:sp>
        <p:nvSpPr>
          <p:cNvPr id="33" name="Τίτλος 1">
            <a:extLst>
              <a:ext uri="{FF2B5EF4-FFF2-40B4-BE49-F238E27FC236}">
                <a16:creationId xmlns:a16="http://schemas.microsoft.com/office/drawing/2014/main" id="{291B2948-25A5-49A7-AA32-9B8522E028EA}"/>
              </a:ext>
            </a:extLst>
          </p:cNvPr>
          <p:cNvSpPr txBox="1">
            <a:spLocks/>
          </p:cNvSpPr>
          <p:nvPr/>
        </p:nvSpPr>
        <p:spPr>
          <a:xfrm>
            <a:off x="1220337" y="12931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tabLst>
                <a:tab pos="590550" algn="l"/>
              </a:tabLst>
            </a:pPr>
            <a:br>
              <a:rPr lang="el-GR" sz="3600">
                <a:latin typeface="Calibri"/>
                <a:ea typeface="Calibri"/>
                <a:cs typeface="Times New Roman"/>
              </a:rPr>
            </a:br>
            <a:endParaRPr lang="el-GR" dirty="0"/>
          </a:p>
        </p:txBody>
      </p:sp>
      <p:sp>
        <p:nvSpPr>
          <p:cNvPr id="34" name="Θέση περιεχομένου 2">
            <a:extLst>
              <a:ext uri="{FF2B5EF4-FFF2-40B4-BE49-F238E27FC236}">
                <a16:creationId xmlns:a16="http://schemas.microsoft.com/office/drawing/2014/main" id="{3BD0C109-048E-4AD7-BFB2-2EB0640D1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3281" y="1421957"/>
            <a:ext cx="10515600" cy="5088956"/>
          </a:xfrm>
          <a:ln w="31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This Conference --- Climate Change Policies: Impact on Businesses</a:t>
            </a:r>
          </a:p>
          <a:p>
            <a:pPr marL="0" indent="0">
              <a:buNone/>
            </a:pPr>
            <a:r>
              <a:rPr lang="en-US" sz="2000" dirty="0"/>
              <a:t>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b="1" dirty="0"/>
              <a:t>				</a:t>
            </a:r>
          </a:p>
          <a:p>
            <a:pPr marL="0" indent="0">
              <a:buNone/>
            </a:pPr>
            <a:endParaRPr lang="en-GB" sz="1800" b="1" dirty="0"/>
          </a:p>
          <a:p>
            <a:pPr marL="0" indent="0">
              <a:buNone/>
            </a:pPr>
            <a:r>
              <a:rPr lang="en-GB" sz="1800" b="1" dirty="0"/>
              <a:t>					Policy Effects</a:t>
            </a:r>
          </a:p>
          <a:p>
            <a:pPr marL="0" indent="0">
              <a:buNone/>
            </a:pPr>
            <a:endParaRPr lang="en-GB" sz="1800" b="1" dirty="0"/>
          </a:p>
          <a:p>
            <a:pPr marL="0" indent="0">
              <a:buNone/>
            </a:pPr>
            <a:r>
              <a:rPr lang="en-GB" sz="1800" b="1" dirty="0"/>
              <a:t>through Technology         through finance 	Directly 	   Soft impact: peer, CSR, self</a:t>
            </a:r>
            <a:endParaRPr lang="el-GR" sz="1800" dirty="0"/>
          </a:p>
          <a:p>
            <a:pPr marL="0" indent="0">
              <a:buNone/>
            </a:pPr>
            <a:endParaRPr lang="el-GR" sz="1800" dirty="0"/>
          </a:p>
        </p:txBody>
      </p:sp>
      <p:sp>
        <p:nvSpPr>
          <p:cNvPr id="35" name="Θέση υποσέλιδου 3">
            <a:extLst>
              <a:ext uri="{FF2B5EF4-FFF2-40B4-BE49-F238E27FC236}">
                <a16:creationId xmlns:a16="http://schemas.microsoft.com/office/drawing/2014/main" id="{8A9FD1B6-3F79-443D-8FD7-4FC8ADC0392C}"/>
              </a:ext>
            </a:extLst>
          </p:cNvPr>
          <p:cNvSpPr txBox="1">
            <a:spLocks/>
          </p:cNvSpPr>
          <p:nvPr/>
        </p:nvSpPr>
        <p:spPr>
          <a:xfrm>
            <a:off x="4420737" y="728439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V. Nicoletopoulos, Climate Change  Conference  July 4 '17</a:t>
            </a:r>
          </a:p>
        </p:txBody>
      </p:sp>
      <p:sp>
        <p:nvSpPr>
          <p:cNvPr id="36" name="Θέση αριθμού διαφάνειας 4">
            <a:extLst>
              <a:ext uri="{FF2B5EF4-FFF2-40B4-BE49-F238E27FC236}">
                <a16:creationId xmlns:a16="http://schemas.microsoft.com/office/drawing/2014/main" id="{80DDFA1E-2229-44BE-BEA5-345A73F81915}"/>
              </a:ext>
            </a:extLst>
          </p:cNvPr>
          <p:cNvSpPr txBox="1">
            <a:spLocks/>
          </p:cNvSpPr>
          <p:nvPr/>
        </p:nvSpPr>
        <p:spPr>
          <a:xfrm>
            <a:off x="8992737" y="728439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5FBD6C-FA4A-416A-B0B8-321385057D1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7" name="Βέλος προς τα κάτω 5">
            <a:extLst>
              <a:ext uri="{FF2B5EF4-FFF2-40B4-BE49-F238E27FC236}">
                <a16:creationId xmlns:a16="http://schemas.microsoft.com/office/drawing/2014/main" id="{D2B724EC-0CA2-4A55-8BB4-FB90950AE11B}"/>
              </a:ext>
            </a:extLst>
          </p:cNvPr>
          <p:cNvSpPr/>
          <p:nvPr/>
        </p:nvSpPr>
        <p:spPr>
          <a:xfrm>
            <a:off x="6020930" y="904909"/>
            <a:ext cx="543697" cy="48920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38" name="Βέλος προς τα κάτω 8">
            <a:extLst>
              <a:ext uri="{FF2B5EF4-FFF2-40B4-BE49-F238E27FC236}">
                <a16:creationId xmlns:a16="http://schemas.microsoft.com/office/drawing/2014/main" id="{FAEF7AE0-08AD-45F3-B8B8-1CA18EE327BC}"/>
              </a:ext>
            </a:extLst>
          </p:cNvPr>
          <p:cNvSpPr/>
          <p:nvPr/>
        </p:nvSpPr>
        <p:spPr>
          <a:xfrm>
            <a:off x="6107426" y="3214285"/>
            <a:ext cx="436602" cy="24666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graphicFrame>
        <p:nvGraphicFramePr>
          <p:cNvPr id="39" name="Πίνακας 9">
            <a:extLst>
              <a:ext uri="{FF2B5EF4-FFF2-40B4-BE49-F238E27FC236}">
                <a16:creationId xmlns:a16="http://schemas.microsoft.com/office/drawing/2014/main" id="{153AB2BB-1D1B-4A8B-BF09-E9140C23A8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550711"/>
              </p:ext>
            </p:extLst>
          </p:nvPr>
        </p:nvGraphicFramePr>
        <p:xfrm>
          <a:off x="1907885" y="2511614"/>
          <a:ext cx="8983980" cy="5904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3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04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Climate Policies,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</a:rPr>
                        <a:t>eg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 in EU/EFTA but also parts of the USA and Canada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28625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Reduce greenhouse emissions                   Increase energy efficiency                                         Increase renewables   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Πίνακας 11">
            <a:extLst>
              <a:ext uri="{FF2B5EF4-FFF2-40B4-BE49-F238E27FC236}">
                <a16:creationId xmlns:a16="http://schemas.microsoft.com/office/drawing/2014/main" id="{78EDC8BF-30BF-464F-B696-23F15B0A78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279456"/>
              </p:ext>
            </p:extLst>
          </p:nvPr>
        </p:nvGraphicFramePr>
        <p:xfrm>
          <a:off x="2039675" y="1817210"/>
          <a:ext cx="9000490" cy="4763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00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International Climate Agreements [UN-lead]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&lt;2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C above pre-industrial levels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1" name="Βέλος προς τα κάτω 13">
            <a:extLst>
              <a:ext uri="{FF2B5EF4-FFF2-40B4-BE49-F238E27FC236}">
                <a16:creationId xmlns:a16="http://schemas.microsoft.com/office/drawing/2014/main" id="{F8C14004-1FB2-416D-8A66-708A7145A3B9}"/>
              </a:ext>
            </a:extLst>
          </p:cNvPr>
          <p:cNvSpPr/>
          <p:nvPr/>
        </p:nvSpPr>
        <p:spPr>
          <a:xfrm>
            <a:off x="6074478" y="2336715"/>
            <a:ext cx="436603" cy="17489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42" name="Βέλος προς τα κάτω 14">
            <a:extLst>
              <a:ext uri="{FF2B5EF4-FFF2-40B4-BE49-F238E27FC236}">
                <a16:creationId xmlns:a16="http://schemas.microsoft.com/office/drawing/2014/main" id="{619B20B1-632B-4EB6-8C67-5D0A4722AB05}"/>
              </a:ext>
            </a:extLst>
          </p:cNvPr>
          <p:cNvSpPr/>
          <p:nvPr/>
        </p:nvSpPr>
        <p:spPr>
          <a:xfrm>
            <a:off x="6055952" y="3848363"/>
            <a:ext cx="436602" cy="24666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43" name="Arrow: Bent 7">
            <a:extLst>
              <a:ext uri="{FF2B5EF4-FFF2-40B4-BE49-F238E27FC236}">
                <a16:creationId xmlns:a16="http://schemas.microsoft.com/office/drawing/2014/main" id="{0FA9A8AB-CB7F-4A78-B49B-5B9C04616473}"/>
              </a:ext>
            </a:extLst>
          </p:cNvPr>
          <p:cNvSpPr/>
          <p:nvPr/>
        </p:nvSpPr>
        <p:spPr>
          <a:xfrm rot="5400000">
            <a:off x="7816143" y="3790223"/>
            <a:ext cx="314325" cy="352425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rgbClr val="FF00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l-GR"/>
          </a:p>
        </p:txBody>
      </p:sp>
      <p:sp>
        <p:nvSpPr>
          <p:cNvPr id="44" name="Arrow: Bent-Up 8">
            <a:extLst>
              <a:ext uri="{FF2B5EF4-FFF2-40B4-BE49-F238E27FC236}">
                <a16:creationId xmlns:a16="http://schemas.microsoft.com/office/drawing/2014/main" id="{6D954DA1-C0B7-4437-B255-4D53EEF451ED}"/>
              </a:ext>
            </a:extLst>
          </p:cNvPr>
          <p:cNvSpPr/>
          <p:nvPr/>
        </p:nvSpPr>
        <p:spPr>
          <a:xfrm rot="10800000">
            <a:off x="4058787" y="3809273"/>
            <a:ext cx="266700" cy="28575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l-GR"/>
          </a:p>
        </p:txBody>
      </p:sp>
      <p:sp>
        <p:nvSpPr>
          <p:cNvPr id="45" name="Βέλος προς τα κάτω 17">
            <a:extLst>
              <a:ext uri="{FF2B5EF4-FFF2-40B4-BE49-F238E27FC236}">
                <a16:creationId xmlns:a16="http://schemas.microsoft.com/office/drawing/2014/main" id="{EB7207E1-FB18-4C54-887A-BCAA28451EBB}"/>
              </a:ext>
            </a:extLst>
          </p:cNvPr>
          <p:cNvSpPr/>
          <p:nvPr/>
        </p:nvSpPr>
        <p:spPr>
          <a:xfrm>
            <a:off x="1990445" y="2154624"/>
            <a:ext cx="276225" cy="18573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l-GR">
              <a:solidFill>
                <a:srgbClr val="FF0000"/>
              </a:solidFill>
            </a:endParaRPr>
          </a:p>
        </p:txBody>
      </p:sp>
      <p:graphicFrame>
        <p:nvGraphicFramePr>
          <p:cNvPr id="46" name="Πίνακας 12">
            <a:extLst>
              <a:ext uri="{FF2B5EF4-FFF2-40B4-BE49-F238E27FC236}">
                <a16:creationId xmlns:a16="http://schemas.microsoft.com/office/drawing/2014/main" id="{9F10D189-BF38-415B-932B-8B30534489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277187"/>
              </p:ext>
            </p:extLst>
          </p:nvPr>
        </p:nvGraphicFramePr>
        <p:xfrm>
          <a:off x="1833737" y="4842351"/>
          <a:ext cx="8983980" cy="8289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3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13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                                            Affected Businesses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Coal   Other hydrocarb</a:t>
                      </a:r>
                      <a:r>
                        <a:rPr lang="en-US" sz="1200" baseline="30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 &amp; clean coal   Energy-intensive manufacturing   Transport</a:t>
                      </a:r>
                      <a:r>
                        <a:rPr lang="en-US" sz="1200" baseline="30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   Agriculture   Finance   Services</a:t>
                      </a:r>
                      <a:r>
                        <a:rPr lang="en-US" sz="1200" baseline="30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   Nuclear   Renewables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               </a:t>
                      </a:r>
                      <a:r>
                        <a:rPr lang="en-US" sz="1000" baseline="30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Conventional, shale                                                                                                          </a:t>
                      </a:r>
                      <a:r>
                        <a:rPr lang="en-US" sz="1000" baseline="30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Land, sea, air                                     </a:t>
                      </a:r>
                      <a:r>
                        <a:rPr lang="en-US" sz="1000" baseline="30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Consulting, Engineering, 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                                                                                                           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                     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Legal, Auditing, NGOs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7" name="Ορθογώνιο 18">
            <a:extLst>
              <a:ext uri="{FF2B5EF4-FFF2-40B4-BE49-F238E27FC236}">
                <a16:creationId xmlns:a16="http://schemas.microsoft.com/office/drawing/2014/main" id="{EDFAA187-8121-4334-B8E1-9E279380BB3F}"/>
              </a:ext>
            </a:extLst>
          </p:cNvPr>
          <p:cNvSpPr/>
          <p:nvPr/>
        </p:nvSpPr>
        <p:spPr>
          <a:xfrm>
            <a:off x="1259468" y="5751472"/>
            <a:ext cx="104661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dirty="0">
                <a:sym typeface="Wingdings"/>
              </a:rPr>
              <a:t></a:t>
            </a:r>
            <a:r>
              <a:rPr lang="en-GB" sz="1600" b="1" dirty="0"/>
              <a:t>high emissions [threatened by policies] 				     low emissions  [to benefit from policies] </a:t>
            </a:r>
            <a:r>
              <a:rPr lang="en-GB" sz="1600" b="1" dirty="0">
                <a:sym typeface="Wingdings"/>
              </a:rPr>
              <a:t></a:t>
            </a: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3046171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Which are the forces driving business actions? </a:t>
            </a: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Nicoletopoulos, Climate Change  Conference  July 4 '17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BD6C-FA4A-416A-B0B8-321385057D1F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6" name="Θέση περιεχομένου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3266934"/>
              </p:ext>
            </p:extLst>
          </p:nvPr>
        </p:nvGraphicFramePr>
        <p:xfrm>
          <a:off x="1198604" y="531422"/>
          <a:ext cx="10256109" cy="9143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561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143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</a:rPr>
                        <a:t>Climate change 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policies</a:t>
                      </a:r>
                      <a:endParaRPr lang="el-GR" sz="3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ED03BE66-DDCB-431A-8664-21A35FBC6F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6025159"/>
              </p:ext>
            </p:extLst>
          </p:nvPr>
        </p:nvGraphicFramePr>
        <p:xfrm>
          <a:off x="2264229" y="2307770"/>
          <a:ext cx="7895770" cy="40485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4819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788</TotalTime>
  <Words>444</Words>
  <Application>Microsoft Office PowerPoint</Application>
  <PresentationFormat>Widescreen</PresentationFormat>
  <Paragraphs>82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Verdana</vt:lpstr>
      <vt:lpstr>Wingdings</vt:lpstr>
      <vt:lpstr>Office Theme</vt:lpstr>
      <vt:lpstr>Natural Resources PC</vt:lpstr>
      <vt:lpstr>Natural Resources PC</vt:lpstr>
      <vt:lpstr>PowerPoint Presentation</vt:lpstr>
      <vt:lpstr>Natural Resources PC </vt:lpstr>
      <vt:lpstr>      Athens, July 4’17 </vt:lpstr>
      <vt:lpstr>Climate Change Conference</vt:lpstr>
      <vt:lpstr>Mainstream Climate Science: ‘Climate change is happening and is partly due to human activity’ ie burning fossil fuels, cutting down rainforests, farming livestock GHG causing man-made global warming, %: carbon dioxide 64, methane 17, nitrous oxide 6, fluorinated gases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Sofia Panel 1</dc:title>
  <dc:creator>Vasili</dc:creator>
  <cp:lastModifiedBy>Vasili</cp:lastModifiedBy>
  <cp:revision>173</cp:revision>
  <dcterms:created xsi:type="dcterms:W3CDTF">2016-09-11T14:08:39Z</dcterms:created>
  <dcterms:modified xsi:type="dcterms:W3CDTF">2017-07-03T13:32:31Z</dcterms:modified>
</cp:coreProperties>
</file>